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71" r:id="rId3"/>
    <p:sldId id="275" r:id="rId4"/>
    <p:sldId id="258" r:id="rId5"/>
    <p:sldId id="259" r:id="rId6"/>
    <p:sldId id="269" r:id="rId7"/>
    <p:sldId id="260" r:id="rId8"/>
    <p:sldId id="267" r:id="rId9"/>
    <p:sldId id="268" r:id="rId10"/>
    <p:sldId id="261" r:id="rId11"/>
    <p:sldId id="272" r:id="rId12"/>
    <p:sldId id="274" r:id="rId13"/>
    <p:sldId id="262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5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6076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96337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60716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1885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3454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20464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91755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54862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1286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6847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83059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C02C92A-895C-4516-86DA-E53019F1E111}" type="datetimeFigureOut">
              <a:rPr lang="es-CL" smtClean="0"/>
              <a:t>25-11-2025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B93D8E2-149F-4B96-9175-AEC3F9BF10EE}" type="slidenum">
              <a:rPr lang="es-CL" smtClean="0"/>
              <a:t>‹Nº›</a:t>
            </a:fld>
            <a:endParaRPr lang="es-C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48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ho.int/es/news-room/fact-sheets/detail/physical-activity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B1836F0-F9E0-4D93-9BDD-7EEC6EA05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FD29625-0BB3-46C3-7E30-EF3A856F12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s-CL" dirty="0" err="1"/>
              <a:t>ViveActivo</a:t>
            </a:r>
            <a:endParaRPr lang="es-CL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1266634-F858-666F-CC76-A24F4DA315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455621"/>
            <a:ext cx="6269347" cy="1238616"/>
          </a:xfrm>
        </p:spPr>
        <p:txBody>
          <a:bodyPr>
            <a:normAutofit/>
          </a:bodyPr>
          <a:lstStyle/>
          <a:p>
            <a:r>
              <a:rPr lang="es-CL" sz="1900">
                <a:solidFill>
                  <a:schemeClr val="tx1">
                    <a:lumMod val="85000"/>
                    <a:lumOff val="15000"/>
                  </a:schemeClr>
                </a:solidFill>
              </a:rPr>
              <a:t>Integrantes: Génesis Correa – David Álvarez</a:t>
            </a:r>
          </a:p>
          <a:p>
            <a:r>
              <a:rPr lang="es-CL" sz="1900">
                <a:solidFill>
                  <a:schemeClr val="tx1">
                    <a:lumMod val="85000"/>
                    <a:lumOff val="15000"/>
                  </a:schemeClr>
                </a:solidFill>
              </a:rPr>
              <a:t>Asignatura: CAPSTONE</a:t>
            </a:r>
          </a:p>
          <a:p>
            <a:r>
              <a:rPr lang="es-CL" sz="1900">
                <a:solidFill>
                  <a:schemeClr val="tx1">
                    <a:lumMod val="85000"/>
                    <a:lumOff val="15000"/>
                  </a:schemeClr>
                </a:solidFill>
              </a:rPr>
              <a:t>Club deportivo adulto mayor “génesis”</a:t>
            </a:r>
          </a:p>
        </p:txBody>
      </p:sp>
      <p:pic>
        <p:nvPicPr>
          <p:cNvPr id="5" name="Imagen 4" descr="Mujer mayor sentada en una silla&#10;&#10;El contenido generado por IA puede ser incorrecto.">
            <a:extLst>
              <a:ext uri="{FF2B5EF4-FFF2-40B4-BE49-F238E27FC236}">
                <a16:creationId xmlns:a16="http://schemas.microsoft.com/office/drawing/2014/main" id="{B81AA4B4-D7A7-16B0-A1B9-9FFA14DAF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57" y="620720"/>
            <a:ext cx="3815199" cy="508693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49EFD3-A806-4D59-99F1-AA9AFAE4E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071" y="4343400"/>
            <a:ext cx="5636107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6D2F28D1-82F9-40FE-935C-85ECF7660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B670E93-2F53-48FC-AB6C-E99E22D17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90572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A93CB2-9F87-C29B-2AD5-D237B055F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Tecnologías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44C6F61-AEC6-7EAD-7CF9-74A47D1D53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8381" y="2645940"/>
            <a:ext cx="6035563" cy="242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475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Aplicación&#10;&#10;El contenido generado por IA puede ser incorrecto.">
            <a:extLst>
              <a:ext uri="{FF2B5EF4-FFF2-40B4-BE49-F238E27FC236}">
                <a16:creationId xmlns:a16="http://schemas.microsoft.com/office/drawing/2014/main" id="{76789319-8DF4-F9CB-BEE4-558B4BC1AE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360" y="79940"/>
            <a:ext cx="6136639" cy="613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089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Gráfico&#10;&#10;El contenido generado por IA puede ser incorrecto.">
            <a:extLst>
              <a:ext uri="{FF2B5EF4-FFF2-40B4-BE49-F238E27FC236}">
                <a16:creationId xmlns:a16="http://schemas.microsoft.com/office/drawing/2014/main" id="{8434151A-D872-80BE-684D-030522F96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223" y="685934"/>
            <a:ext cx="9143554" cy="548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87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Gráfico, Gráfico de rectángulos&#10;&#10;El contenido generado por IA puede ser incorrecto.">
            <a:extLst>
              <a:ext uri="{FF2B5EF4-FFF2-40B4-BE49-F238E27FC236}">
                <a16:creationId xmlns:a16="http://schemas.microsoft.com/office/drawing/2014/main" id="{60FCC23F-1E9D-C9C5-375B-5C7E1CEC3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77" y="247023"/>
            <a:ext cx="6139739" cy="597089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A939B1B-B6B0-502A-D712-18FCB4309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Gráfico calidad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60170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Rectangle 1046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1049" name="Rectangle 1048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53" name="Rectangle 1052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57F713D-CFC5-EB23-7AF4-521B176C2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Proyecciones</a:t>
            </a:r>
            <a:r>
              <a:rPr lang="en-US" sz="4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futuras</a:t>
            </a:r>
            <a:endParaRPr lang="en-US" sz="4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Marcador de contenido 4" descr="Imagen que contiene persona, interior, pastel, mujer&#10;&#10;El contenido generado por IA puede ser incorrecto.">
            <a:extLst>
              <a:ext uri="{FF2B5EF4-FFF2-40B4-BE49-F238E27FC236}">
                <a16:creationId xmlns:a16="http://schemas.microsoft.com/office/drawing/2014/main" id="{08ADCE2D-2CD4-13CE-4E25-D6E6791697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799" y="640081"/>
            <a:ext cx="3790617" cy="5054156"/>
          </a:xfrm>
          <a:prstGeom prst="rect">
            <a:avLst/>
          </a:prstGeom>
        </p:spPr>
      </p:pic>
      <p:cxnSp>
        <p:nvCxnSpPr>
          <p:cNvPr id="1055" name="Straight Connector 1054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7" name="Rectangle 1056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1059" name="Rectangle 1058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45592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Texto&#10;&#10;El contenido generado por IA puede ser incorrecto.">
            <a:extLst>
              <a:ext uri="{FF2B5EF4-FFF2-40B4-BE49-F238E27FC236}">
                <a16:creationId xmlns:a16="http://schemas.microsoft.com/office/drawing/2014/main" id="{1EDB9D8E-A995-C528-9246-D20A0F707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0887" y="643467"/>
            <a:ext cx="5050225" cy="505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88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C5BBD7-5CBB-F775-C3ED-84B1D77C1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Problemática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96AB26-A1E2-EE90-2A93-4FCB953FC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La Organización Mundial de la Salud (OMS)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establece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directrices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claras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para la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actividad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física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en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adultos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,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recomendando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un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mínimo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de 150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minutos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de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actividad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moderada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a la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semana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. Sin embargo, un gran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porcentaje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de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adultos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mayores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no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cumple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con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esta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recomendación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debido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a </a:t>
            </a:r>
            <a:r>
              <a:rPr lang="en-US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diversas</a:t>
            </a:r>
            <a:r>
              <a:rPr lang="en-US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 barreras.</a:t>
            </a:r>
          </a:p>
          <a:p>
            <a:endParaRPr lang="en-US" dirty="0">
              <a:solidFill>
                <a:schemeClr val="tx1"/>
              </a:solidFill>
              <a:ea typeface="Calibri"/>
              <a:cs typeface="Calibri"/>
              <a:sym typeface="Calibri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s-ES" dirty="0">
                <a:solidFill>
                  <a:schemeClr val="tx1"/>
                </a:solidFill>
              </a:rPr>
              <a:t>Ayuda a prevenir y controlar enfermedades no transmisibles como las </a:t>
            </a:r>
            <a:r>
              <a:rPr lang="es-ES" dirty="0" err="1">
                <a:solidFill>
                  <a:schemeClr val="tx1"/>
                </a:solidFill>
              </a:rPr>
              <a:t>cardiovasculopatías</a:t>
            </a:r>
            <a:r>
              <a:rPr lang="es-ES" dirty="0">
                <a:solidFill>
                  <a:schemeClr val="tx1"/>
                </a:solidFill>
              </a:rPr>
              <a:t>, el cáncer y la diabetes; reduce los síntomas de la depresión y la ansiedad; y favorece la salud cerebral y el bienestar general.</a:t>
            </a:r>
          </a:p>
          <a:p>
            <a:pPr>
              <a:buFont typeface="Courier New" panose="02070309020205020404" pitchFamily="49" charset="0"/>
              <a:buChar char="o"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sz="1100" dirty="0">
                <a:hlinkClick r:id="rId2"/>
              </a:rPr>
              <a:t>https://www.who.int/es/news-room/fact-sheets/detail/physical-activity</a:t>
            </a:r>
            <a:endParaRPr lang="es-ES" sz="1100" dirty="0"/>
          </a:p>
          <a:p>
            <a:endParaRPr lang="es-C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755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Rectangle 2067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2070" name="Rectangle 2069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cxnSp>
        <p:nvCxnSpPr>
          <p:cNvPr id="2072" name="Straight Connector 2071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74" name="Rectangle 2073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5F9B70A-98C6-B3D2-7D5B-CCCF026E1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tx1">
                    <a:lumMod val="85000"/>
                    <a:lumOff val="15000"/>
                  </a:schemeClr>
                </a:solidFill>
              </a:rPr>
              <a:t>Objetivo</a:t>
            </a:r>
          </a:p>
        </p:txBody>
      </p:sp>
      <p:pic>
        <p:nvPicPr>
          <p:cNvPr id="5" name="Marcador de contenido 4" descr="Imagen que contiene persona, hombre, interior, parado&#10;&#10;El contenido generado por IA puede ser incorrecto.">
            <a:extLst>
              <a:ext uri="{FF2B5EF4-FFF2-40B4-BE49-F238E27FC236}">
                <a16:creationId xmlns:a16="http://schemas.microsoft.com/office/drawing/2014/main" id="{74EBCE6D-DDAD-C0E1-E08C-FA3FB66580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70" y="640081"/>
            <a:ext cx="6738874" cy="5054156"/>
          </a:xfrm>
          <a:prstGeom prst="rect">
            <a:avLst/>
          </a:prstGeom>
        </p:spPr>
      </p:pic>
      <p:cxnSp>
        <p:nvCxnSpPr>
          <p:cNvPr id="2076" name="Straight Connector 2075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8" name="Rectangle 2077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2080" name="Rectangle 2079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90338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B1836F0-F9E0-4D93-9BDD-7EEC6EA05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A8A7D0D-77EA-B476-B7A3-64993681F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Solución</a:t>
            </a:r>
            <a:endParaRPr lang="en-US" sz="8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B9FB3B2-2600-FFF7-34E2-BC87D3E1C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3956" y="620720"/>
            <a:ext cx="2861400" cy="5086933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49EFD3-A806-4D59-99F1-AA9AFAE4E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071" y="4343400"/>
            <a:ext cx="5636107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6D2F28D1-82F9-40FE-935C-85ECF7660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B670E93-2F53-48FC-AB6C-E99E22D17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54723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pic>
        <p:nvPicPr>
          <p:cNvPr id="5" name="Marcador de contenido 4" descr="Diagrama&#10;&#10;El contenido generado por IA puede ser incorrecto.">
            <a:extLst>
              <a:ext uri="{FF2B5EF4-FFF2-40B4-BE49-F238E27FC236}">
                <a16:creationId xmlns:a16="http://schemas.microsoft.com/office/drawing/2014/main" id="{6E4D1C65-7DF5-42C5-2FDE-A6A978A23C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060" y="643467"/>
            <a:ext cx="7565880" cy="505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515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9F63B1-D490-71A2-A109-93EE5109F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Arquitectura</a:t>
            </a:r>
          </a:p>
        </p:txBody>
      </p:sp>
      <p:pic>
        <p:nvPicPr>
          <p:cNvPr id="7" name="Marcador de contenido 6" descr="Escala de tiempo&#10;&#10;El contenido generado por IA puede ser incorrecto.">
            <a:extLst>
              <a:ext uri="{FF2B5EF4-FFF2-40B4-BE49-F238E27FC236}">
                <a16:creationId xmlns:a16="http://schemas.microsoft.com/office/drawing/2014/main" id="{EED0A150-6B43-9BD9-B971-6462C3CEC2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38665" y="1846263"/>
            <a:ext cx="7374995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1184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4265F7-B344-3A8D-6ABE-62941CCB0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429" y="319549"/>
            <a:ext cx="10058400" cy="1450757"/>
          </a:xfrm>
        </p:spPr>
        <p:txBody>
          <a:bodyPr/>
          <a:lstStyle/>
          <a:p>
            <a:r>
              <a:rPr lang="es-CL" dirty="0"/>
              <a:t>Requerimientos funcionales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38ABD3-1B54-2111-4300-6EC769F89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794" y="2091540"/>
            <a:ext cx="11155680" cy="444691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RF1. Registro e inicio de sesión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RF2. Ver rutinas de ejercicios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RF3. Ejecutar rutinas guiadas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RF4. Registrar rutinas completadas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RF5. Sistema de rachas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RF6. Recibir notificaciones motivacionales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077093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121651-5656-554D-51CC-A0C77B8E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Requerimientos no funcionales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DD6A8C-0368-4742-5BE9-035A09AB8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338" y="1875231"/>
            <a:ext cx="100584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 RNF1. Seguridad de datos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 RNF2. Rendimiento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 RNF3. Usabilidad para adultos mayores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 RNF4. Compatibilidad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 RNF5. Estabilidad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1" dirty="0"/>
              <a:t> RNF6. Consistencia visual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42458126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418</TotalTime>
  <Words>201</Words>
  <Application>Microsoft Office PowerPoint</Application>
  <PresentationFormat>Panorámica</PresentationFormat>
  <Paragraphs>31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Wingdings</vt:lpstr>
      <vt:lpstr>Retrospección</vt:lpstr>
      <vt:lpstr>ViveActivo</vt:lpstr>
      <vt:lpstr>Presentación de PowerPoint</vt:lpstr>
      <vt:lpstr>Problemática</vt:lpstr>
      <vt:lpstr>Objetivo</vt:lpstr>
      <vt:lpstr>Solución</vt:lpstr>
      <vt:lpstr>Presentación de PowerPoint</vt:lpstr>
      <vt:lpstr>Arquitectura</vt:lpstr>
      <vt:lpstr>Requerimientos funcionales</vt:lpstr>
      <vt:lpstr>Requerimientos no funcionales</vt:lpstr>
      <vt:lpstr>Tecnologías</vt:lpstr>
      <vt:lpstr>Presentación de PowerPoint</vt:lpstr>
      <vt:lpstr>Presentación de PowerPoint</vt:lpstr>
      <vt:lpstr>Gráfico calidad</vt:lpstr>
      <vt:lpstr>Proyecciones futuras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GENESIS . CORREA CORNEJO</dc:creator>
  <cp:lastModifiedBy>GENESIS . CORREA CORNEJO</cp:lastModifiedBy>
  <cp:revision>8</cp:revision>
  <dcterms:created xsi:type="dcterms:W3CDTF">2025-11-18T02:21:15Z</dcterms:created>
  <dcterms:modified xsi:type="dcterms:W3CDTF">2025-11-25T17:17:19Z</dcterms:modified>
</cp:coreProperties>
</file>

<file path=docProps/thumbnail.jpeg>
</file>